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66" r:id="rId20"/>
    <p:sldId id="257" r:id="rId21"/>
    <p:sldId id="258" r:id="rId22"/>
    <p:sldId id="259" r:id="rId23"/>
    <p:sldId id="260" r:id="rId24"/>
    <p:sldId id="261" r:id="rId25"/>
    <p:sldId id="264" r:id="rId26"/>
    <p:sldId id="265" r:id="rId27"/>
    <p:sldId id="262" r:id="rId28"/>
    <p:sldId id="284" r:id="rId29"/>
    <p:sldId id="263"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64" autoAdjust="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CEDFB3E-2FCF-4465-AC07-6CB597C8F48F}" type="datetimeFigureOut">
              <a:rPr lang="ar-IQ" smtClean="0"/>
              <a:pPr/>
              <a:t>04/08/1439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F16AEA2-68EA-4774-BBE6-8D6C489FC97D}"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In French there are two ways to say “You”,</a:t>
            </a:r>
            <a:r>
              <a:rPr lang="en-US" baseline="0" dirty="0" smtClean="0"/>
              <a:t> there is “</a:t>
            </a:r>
            <a:r>
              <a:rPr lang="en-US" baseline="0" dirty="0" err="1" smtClean="0"/>
              <a:t>Tu</a:t>
            </a:r>
            <a:r>
              <a:rPr lang="en-US" baseline="0" dirty="0" smtClean="0"/>
              <a:t> &amp; </a:t>
            </a:r>
            <a:r>
              <a:rPr lang="en-US" baseline="0" dirty="0" err="1" smtClean="0"/>
              <a:t>Vous</a:t>
            </a:r>
            <a:r>
              <a:rPr lang="en-US" baseline="0" dirty="0" smtClean="0"/>
              <a:t>”. It is difficult sometimes to figure out which pronoun to use. First ask yourself “How many people are you talking to?” If you are talking to one person you have the choice to choose between </a:t>
            </a:r>
            <a:r>
              <a:rPr lang="en-US" baseline="0" dirty="0" err="1" smtClean="0"/>
              <a:t>tu</a:t>
            </a:r>
            <a:r>
              <a:rPr lang="en-US" baseline="0" dirty="0" smtClean="0"/>
              <a:t> &amp; </a:t>
            </a:r>
            <a:r>
              <a:rPr lang="en-US" baseline="0" dirty="0" err="1" smtClean="0"/>
              <a:t>Vous</a:t>
            </a:r>
            <a:r>
              <a:rPr lang="en-US" baseline="0" dirty="0" smtClean="0"/>
              <a:t>. Use </a:t>
            </a:r>
            <a:r>
              <a:rPr lang="en-US" baseline="0" dirty="0" err="1" smtClean="0"/>
              <a:t>tu</a:t>
            </a:r>
            <a:r>
              <a:rPr lang="en-US" baseline="0" dirty="0" smtClean="0"/>
              <a:t> to be informal and </a:t>
            </a:r>
            <a:r>
              <a:rPr lang="en-US" baseline="0" dirty="0" err="1" smtClean="0"/>
              <a:t>vous</a:t>
            </a:r>
            <a:r>
              <a:rPr lang="en-US" baseline="0" dirty="0" smtClean="0"/>
              <a:t> to show respect. </a:t>
            </a:r>
            <a:endParaRPr lang="ar-IQ" dirty="0"/>
          </a:p>
        </p:txBody>
      </p:sp>
      <p:sp>
        <p:nvSpPr>
          <p:cNvPr id="4" name="Slide Number Placeholder 3"/>
          <p:cNvSpPr>
            <a:spLocks noGrp="1"/>
          </p:cNvSpPr>
          <p:nvPr>
            <p:ph type="sldNum" sz="quarter" idx="10"/>
          </p:nvPr>
        </p:nvSpPr>
        <p:spPr/>
        <p:txBody>
          <a:bodyPr/>
          <a:lstStyle/>
          <a:p>
            <a:fld id="{FF16AEA2-68EA-4774-BBE6-8D6C489FC97D}" type="slidenum">
              <a:rPr lang="ar-IQ" smtClean="0"/>
              <a:pPr/>
              <a:t>2</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IQ" dirty="0" smtClean="0"/>
              <a:t>مثال من العربية: نحن ملك .... </a:t>
            </a:r>
            <a:endParaRPr lang="ar-IQ" dirty="0"/>
          </a:p>
        </p:txBody>
      </p:sp>
      <p:sp>
        <p:nvSpPr>
          <p:cNvPr id="4" name="Slide Number Placeholder 3"/>
          <p:cNvSpPr>
            <a:spLocks noGrp="1"/>
          </p:cNvSpPr>
          <p:nvPr>
            <p:ph type="sldNum" sz="quarter" idx="10"/>
          </p:nvPr>
        </p:nvSpPr>
        <p:spPr/>
        <p:txBody>
          <a:bodyPr/>
          <a:lstStyle/>
          <a:p>
            <a:fld id="{FF16AEA2-68EA-4774-BBE6-8D6C489FC97D}" type="slidenum">
              <a:rPr lang="ar-IQ" smtClean="0"/>
              <a:pPr/>
              <a:t>5</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IQ" dirty="0" smtClean="0"/>
              <a:t>مثال من اللهجة العراقية:</a:t>
            </a:r>
            <a:r>
              <a:rPr lang="ar-IQ" baseline="0" dirty="0" smtClean="0"/>
              <a:t> يتزقنب، تعال تسمم، </a:t>
            </a:r>
            <a:endParaRPr lang="ar-IQ" dirty="0"/>
          </a:p>
        </p:txBody>
      </p:sp>
      <p:sp>
        <p:nvSpPr>
          <p:cNvPr id="4" name="Slide Number Placeholder 3"/>
          <p:cNvSpPr>
            <a:spLocks noGrp="1"/>
          </p:cNvSpPr>
          <p:nvPr>
            <p:ph type="sldNum" sz="quarter" idx="10"/>
          </p:nvPr>
        </p:nvSpPr>
        <p:spPr/>
        <p:txBody>
          <a:bodyPr/>
          <a:lstStyle/>
          <a:p>
            <a:fld id="{FF16AEA2-68EA-4774-BBE6-8D6C489FC97D}" type="slidenum">
              <a:rPr lang="ar-IQ" smtClean="0"/>
              <a:pPr/>
              <a:t>24</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5400" b="1" dirty="0" smtClean="0"/>
              <a:t>Politeness and Solidarity </a:t>
            </a:r>
            <a:endParaRPr lang="ar-IQ" sz="5400" b="1" dirty="0"/>
          </a:p>
        </p:txBody>
      </p:sp>
      <p:sp>
        <p:nvSpPr>
          <p:cNvPr id="3" name="Content Placeholder 2"/>
          <p:cNvSpPr>
            <a:spLocks noGrp="1"/>
          </p:cNvSpPr>
          <p:nvPr>
            <p:ph idx="1"/>
          </p:nvPr>
        </p:nvSpPr>
        <p:spPr>
          <a:xfrm>
            <a:off x="457200" y="1600200"/>
            <a:ext cx="8229600" cy="4876800"/>
          </a:xfrm>
          <a:solidFill>
            <a:schemeClr val="accent6">
              <a:lumMod val="60000"/>
              <a:lumOff val="40000"/>
            </a:schemeClr>
          </a:solidFill>
        </p:spPr>
        <p:txBody>
          <a:bodyPr>
            <a:normAutofit fontScale="85000" lnSpcReduction="20000"/>
          </a:bodyPr>
          <a:lstStyle/>
          <a:p>
            <a:pPr algn="ctr">
              <a:buNone/>
            </a:pPr>
            <a:r>
              <a:rPr lang="en-US" sz="4400" b="1" dirty="0" smtClean="0"/>
              <a:t>When we speak we have to make choices of many different kinds: </a:t>
            </a:r>
            <a:r>
              <a:rPr lang="en-US" sz="4400" b="1" dirty="0" smtClean="0">
                <a:solidFill>
                  <a:srgbClr val="0070C0"/>
                </a:solidFill>
              </a:rPr>
              <a:t>what to say, when to say it, how to say it.</a:t>
            </a:r>
          </a:p>
          <a:p>
            <a:pPr algn="ctr">
              <a:buNone/>
            </a:pPr>
            <a:r>
              <a:rPr lang="en-US" sz="4700" b="1" dirty="0" smtClean="0">
                <a:solidFill>
                  <a:srgbClr val="00B050"/>
                </a:solidFill>
              </a:rPr>
              <a:t>How we say something is as important as what we say –</a:t>
            </a:r>
          </a:p>
          <a:p>
            <a:pPr algn="ctr">
              <a:buNone/>
            </a:pPr>
            <a:r>
              <a:rPr lang="en-US" sz="4700" b="1" dirty="0" smtClean="0">
                <a:solidFill>
                  <a:srgbClr val="0070C0"/>
                </a:solidFill>
              </a:rPr>
              <a:t> Content and form are inseparable</a:t>
            </a:r>
          </a:p>
          <a:p>
            <a:pPr algn="ctr">
              <a:buNone/>
            </a:pPr>
            <a:r>
              <a:rPr lang="en-US" sz="4400" b="1" dirty="0" smtClean="0"/>
              <a:t>Some linguistic choices indicate the social relationship between speaker and listener.</a:t>
            </a:r>
          </a:p>
          <a:p>
            <a:pPr>
              <a:buNone/>
            </a:pPr>
            <a:endParaRPr lang="ar-IQ" sz="44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i="1" dirty="0" smtClean="0"/>
              <a:t>Asymmetrical  VS Symmetrical  T/V Usage 5</a:t>
            </a:r>
            <a:endParaRPr lang="ar-IQ" b="1" i="1" dirty="0"/>
          </a:p>
        </p:txBody>
      </p:sp>
      <p:pic>
        <p:nvPicPr>
          <p:cNvPr id="6" name="3 Imagen"/>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1524000"/>
            <a:ext cx="8610599"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i="1" dirty="0" smtClean="0"/>
              <a:t>Does English have active T/V distinction?</a:t>
            </a:r>
            <a:endParaRPr lang="ar-IQ" b="1" i="1" dirty="0"/>
          </a:p>
        </p:txBody>
      </p:sp>
      <p:sp>
        <p:nvSpPr>
          <p:cNvPr id="4" name="Content Placeholder 3"/>
          <p:cNvSpPr>
            <a:spLocks noGrp="1"/>
          </p:cNvSpPr>
          <p:nvPr>
            <p:ph idx="1"/>
          </p:nvPr>
        </p:nvSpPr>
        <p:spPr>
          <a:xfrm>
            <a:off x="457200" y="1600200"/>
            <a:ext cx="8229600" cy="4876800"/>
          </a:xfrm>
          <a:solidFill>
            <a:schemeClr val="accent6">
              <a:lumMod val="60000"/>
              <a:lumOff val="40000"/>
            </a:schemeClr>
          </a:solidFill>
        </p:spPr>
        <p:txBody>
          <a:bodyPr>
            <a:normAutofit fontScale="85000" lnSpcReduction="10000"/>
          </a:bodyPr>
          <a:lstStyle/>
          <a:p>
            <a:pPr algn="ctr">
              <a:buNone/>
            </a:pPr>
            <a:r>
              <a:rPr lang="en-US" b="1" dirty="0" smtClean="0"/>
              <a:t>English, has no active T/V distinction. The use of T forms by such groups as Quakers </a:t>
            </a:r>
            <a:r>
              <a:rPr lang="en-US" b="1" dirty="0" smtClean="0">
                <a:solidFill>
                  <a:srgbClr val="C00000"/>
                </a:solidFill>
              </a:rPr>
              <a:t>(members of a group of religious Christian movements which is known as the Religious Society of Friends in Europe, Australia, New Zealand and parts of North America)</a:t>
            </a:r>
            <a:r>
              <a:rPr lang="en-US" b="1" dirty="0" smtClean="0"/>
              <a:t> is very much limited, but these </a:t>
            </a:r>
            <a:r>
              <a:rPr lang="en-US" b="1" dirty="0" smtClean="0">
                <a:solidFill>
                  <a:srgbClr val="0070C0"/>
                </a:solidFill>
              </a:rPr>
              <a:t>T forms are a solidarity marker for those who do use them</a:t>
            </a:r>
            <a:r>
              <a:rPr lang="en-US" b="1" dirty="0" smtClean="0"/>
              <a:t>. The T/V use that remains in English is archaic, found in fixed formulas such as prayers or in use in plays written during</a:t>
            </a:r>
          </a:p>
          <a:p>
            <a:pPr algn="ctr">
              <a:buNone/>
            </a:pPr>
            <a:r>
              <a:rPr lang="en-US" b="1" dirty="0" smtClean="0"/>
              <a:t>the era when the T/V distinction was alive or in modern works that try to recapture aspects of that era.</a:t>
            </a:r>
            <a:endParaRPr lang="ar-IQ"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6000" b="1" i="1" dirty="0" smtClean="0"/>
              <a:t>Address Terms 1 </a:t>
            </a:r>
            <a:endParaRPr lang="ar-IQ" sz="6000" b="1" i="1" dirty="0"/>
          </a:p>
        </p:txBody>
      </p:sp>
      <p:sp>
        <p:nvSpPr>
          <p:cNvPr id="4" name="Content Placeholder 3"/>
          <p:cNvSpPr>
            <a:spLocks noGrp="1"/>
          </p:cNvSpPr>
          <p:nvPr>
            <p:ph idx="1"/>
          </p:nvPr>
        </p:nvSpPr>
        <p:spPr>
          <a:xfrm>
            <a:off x="457200" y="1600200"/>
            <a:ext cx="8229600" cy="4876800"/>
          </a:xfrm>
          <a:solidFill>
            <a:schemeClr val="accent6">
              <a:lumMod val="60000"/>
              <a:lumOff val="40000"/>
            </a:schemeClr>
          </a:solidFill>
        </p:spPr>
        <p:txBody>
          <a:bodyPr>
            <a:normAutofit/>
          </a:bodyPr>
          <a:lstStyle/>
          <a:p>
            <a:pPr algn="ctr">
              <a:buNone/>
            </a:pPr>
            <a:r>
              <a:rPr lang="en-US" b="1" dirty="0" smtClean="0">
                <a:solidFill>
                  <a:srgbClr val="C00000"/>
                </a:solidFill>
              </a:rPr>
              <a:t>How do you name or address another? </a:t>
            </a:r>
            <a:r>
              <a:rPr lang="en-US" b="1" dirty="0" smtClean="0"/>
              <a:t>By title (T), by first name (FN), by last name (LN), by a nickname, by some combination of these, or by nothing at all, so deliberately avoiding the problem? What factors govern the choice you make? Is the address process asymmetrical; that is, if I call you </a:t>
            </a:r>
            <a:r>
              <a:rPr lang="en-US" b="1" dirty="0" err="1" smtClean="0"/>
              <a:t>Mr</a:t>
            </a:r>
            <a:r>
              <a:rPr lang="en-US" b="1" dirty="0" smtClean="0"/>
              <a:t> Jones, do you call</a:t>
            </a:r>
          </a:p>
          <a:p>
            <a:pPr algn="ctr">
              <a:buNone/>
            </a:pPr>
            <a:r>
              <a:rPr lang="en-US" b="1" dirty="0" smtClean="0"/>
              <a:t>me John? Or is it symmetrical, so that </a:t>
            </a:r>
            <a:r>
              <a:rPr lang="en-US" b="1" dirty="0" err="1" smtClean="0"/>
              <a:t>Mr</a:t>
            </a:r>
            <a:r>
              <a:rPr lang="en-US" b="1" dirty="0" smtClean="0"/>
              <a:t> Jones leads to </a:t>
            </a:r>
            <a:r>
              <a:rPr lang="en-US" b="1" dirty="0" err="1" smtClean="0"/>
              <a:t>Mr</a:t>
            </a:r>
            <a:r>
              <a:rPr lang="en-US" b="1" dirty="0" smtClean="0"/>
              <a:t> Smith and John to Fred?</a:t>
            </a:r>
            <a:endParaRPr lang="ar-IQ"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6000" b="1" i="1" dirty="0" smtClean="0"/>
              <a:t>Address Terms 2 </a:t>
            </a:r>
            <a:endParaRPr lang="ar-IQ" sz="6000" b="1" i="1" dirty="0"/>
          </a:p>
        </p:txBody>
      </p:sp>
      <p:sp>
        <p:nvSpPr>
          <p:cNvPr id="4" name="Content Placeholder 3"/>
          <p:cNvSpPr>
            <a:spLocks noGrp="1"/>
          </p:cNvSpPr>
          <p:nvPr>
            <p:ph idx="1"/>
          </p:nvPr>
        </p:nvSpPr>
        <p:spPr>
          <a:xfrm>
            <a:off x="457200" y="1600200"/>
            <a:ext cx="8229600" cy="4876800"/>
          </a:xfrm>
          <a:solidFill>
            <a:schemeClr val="accent6">
              <a:lumMod val="60000"/>
              <a:lumOff val="40000"/>
            </a:schemeClr>
          </a:solidFill>
        </p:spPr>
        <p:txBody>
          <a:bodyPr>
            <a:normAutofit fontScale="92500"/>
          </a:bodyPr>
          <a:lstStyle/>
          <a:p>
            <a:pPr algn="ctr">
              <a:buNone/>
            </a:pPr>
            <a:r>
              <a:rPr lang="en-US" b="1" dirty="0" smtClean="0">
                <a:solidFill>
                  <a:srgbClr val="C00000"/>
                </a:solidFill>
              </a:rPr>
              <a:t>All kinds of combinations are possible in English: </a:t>
            </a:r>
            <a:r>
              <a:rPr lang="en-US" b="1" dirty="0" smtClean="0"/>
              <a:t>Dr Smith, John Smith, Smith, John, Johnnie, Doc, Sir, Mack, and so on. </a:t>
            </a:r>
            <a:r>
              <a:rPr lang="en-US" b="1" dirty="0" smtClean="0">
                <a:solidFill>
                  <a:srgbClr val="0070C0"/>
                </a:solidFill>
              </a:rPr>
              <a:t>Dr Smith himself might</a:t>
            </a:r>
          </a:p>
          <a:p>
            <a:pPr algn="ctr">
              <a:buNone/>
            </a:pPr>
            <a:r>
              <a:rPr lang="en-US" b="1" dirty="0" smtClean="0">
                <a:solidFill>
                  <a:srgbClr val="0070C0"/>
                </a:solidFill>
              </a:rPr>
              <a:t>also expect Doctor from a patient, Dad from his son, John from his brother, Dear from his wife, and Sir from a police officer who stops him if he drives too fast, </a:t>
            </a:r>
            <a:r>
              <a:rPr lang="en-US" b="1" dirty="0" smtClean="0"/>
              <a:t>and he might be rather surprised if any one of these is substituted for any</a:t>
            </a:r>
          </a:p>
          <a:p>
            <a:pPr algn="ctr">
              <a:buNone/>
            </a:pPr>
            <a:r>
              <a:rPr lang="en-US" b="1" dirty="0" smtClean="0"/>
              <a:t>other, e.g., ‘Excuse me, dear, can I see </a:t>
            </a:r>
            <a:r>
              <a:rPr lang="en-US" b="1" smtClean="0"/>
              <a:t>your license?’ </a:t>
            </a:r>
            <a:r>
              <a:rPr lang="en-US" b="1" dirty="0" smtClean="0"/>
              <a:t>from the police officer.</a:t>
            </a:r>
            <a:endParaRPr lang="ar-IQ"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6000" b="1" i="1" dirty="0" smtClean="0"/>
              <a:t>Address Terms 3 </a:t>
            </a:r>
            <a:endParaRPr lang="ar-IQ" sz="6000" b="1" i="1" dirty="0"/>
          </a:p>
        </p:txBody>
      </p:sp>
      <p:sp>
        <p:nvSpPr>
          <p:cNvPr id="4" name="Content Placeholder 3"/>
          <p:cNvSpPr>
            <a:spLocks noGrp="1"/>
          </p:cNvSpPr>
          <p:nvPr>
            <p:ph idx="1"/>
          </p:nvPr>
        </p:nvSpPr>
        <p:spPr>
          <a:xfrm>
            <a:off x="457200" y="1600200"/>
            <a:ext cx="8229600" cy="4876800"/>
          </a:xfrm>
          <a:solidFill>
            <a:schemeClr val="accent6">
              <a:lumMod val="60000"/>
              <a:lumOff val="40000"/>
            </a:schemeClr>
          </a:solidFill>
        </p:spPr>
        <p:txBody>
          <a:bodyPr>
            <a:normAutofit fontScale="85000" lnSpcReduction="20000"/>
          </a:bodyPr>
          <a:lstStyle/>
          <a:p>
            <a:pPr marL="0" indent="0">
              <a:buNone/>
            </a:pPr>
            <a:r>
              <a:rPr lang="en-US" sz="3300" dirty="0" smtClean="0">
                <a:solidFill>
                  <a:srgbClr val="C00000"/>
                </a:solidFill>
              </a:rPr>
              <a:t>Brown and Ford reported that:</a:t>
            </a:r>
          </a:p>
          <a:p>
            <a:r>
              <a:rPr lang="en-US" dirty="0" smtClean="0"/>
              <a:t>Asymmetrical use of title, last name and first name indicated inequality in power</a:t>
            </a:r>
          </a:p>
          <a:p>
            <a:r>
              <a:rPr lang="en-US" dirty="0" smtClean="0"/>
              <a:t>Mutual title, last name  indicated inequality and unfamiliarity</a:t>
            </a:r>
          </a:p>
          <a:p>
            <a:r>
              <a:rPr lang="en-US" dirty="0" smtClean="0"/>
              <a:t>Mutual first name indicated equality and familiarity</a:t>
            </a:r>
          </a:p>
          <a:p>
            <a:r>
              <a:rPr lang="en-US" dirty="0" smtClean="0"/>
              <a:t>Switch from mutual TLN to FN is usually initiated by the most powerful member in the relationship.</a:t>
            </a:r>
          </a:p>
          <a:p>
            <a:r>
              <a:rPr lang="en-US" dirty="0" smtClean="0"/>
              <a:t>Address somebody by title is the least intimate form of address in that titles usually designates ranks or occupations</a:t>
            </a:r>
          </a:p>
          <a:p>
            <a:r>
              <a:rPr lang="en-US" dirty="0" smtClean="0"/>
              <a:t>Using another’s first name is a sign of considerable intimacy</a:t>
            </a:r>
          </a:p>
          <a:p>
            <a:pPr algn="ctr">
              <a:buNone/>
            </a:pPr>
            <a:endParaRPr lang="ar-IQ"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6000" b="1" i="1" dirty="0" smtClean="0"/>
              <a:t>Address Terms 4 </a:t>
            </a:r>
            <a:endParaRPr lang="ar-IQ" sz="6000" b="1" i="1" dirty="0"/>
          </a:p>
        </p:txBody>
      </p:sp>
      <p:sp>
        <p:nvSpPr>
          <p:cNvPr id="4" name="Content Placeholder 3"/>
          <p:cNvSpPr>
            <a:spLocks noGrp="1"/>
          </p:cNvSpPr>
          <p:nvPr>
            <p:ph idx="1"/>
          </p:nvPr>
        </p:nvSpPr>
        <p:spPr>
          <a:xfrm>
            <a:off x="457200" y="1600200"/>
            <a:ext cx="8229600" cy="4876800"/>
          </a:xfrm>
          <a:solidFill>
            <a:schemeClr val="accent6">
              <a:lumMod val="60000"/>
              <a:lumOff val="40000"/>
            </a:schemeClr>
          </a:solidFill>
        </p:spPr>
        <p:txBody>
          <a:bodyPr>
            <a:normAutofit fontScale="92500"/>
          </a:bodyPr>
          <a:lstStyle/>
          <a:p>
            <a:pPr algn="ctr">
              <a:buNone/>
            </a:pPr>
            <a:r>
              <a:rPr lang="en-US" b="1" dirty="0" smtClean="0"/>
              <a:t>Other options exist too in addressing people: title</a:t>
            </a:r>
          </a:p>
          <a:p>
            <a:pPr algn="ctr">
              <a:buNone/>
            </a:pPr>
            <a:r>
              <a:rPr lang="en-US" b="1" dirty="0" smtClean="0"/>
              <a:t>alone (T), e.g., Professor or Doctor; last name alone (LN), e.g., Smith; or multiple naming, e.g., variation between Mr. Smith and Fred. We should note that in such a classification, titles like Sir or Madam are generalized variants of the Title category, i.e., generic titles, and forms like Mack, Buddy, Jack, or Mate are generic first names (FN), as in ‘What’s up, Mate?’ or ‘Hey, Mack, I wouldn’t do that if I were you.’</a:t>
            </a:r>
            <a:endParaRPr lang="ar-IQ"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Autofit/>
          </a:bodyPr>
          <a:lstStyle/>
          <a:p>
            <a:r>
              <a:rPr lang="en-US" sz="4000" b="1" i="1" dirty="0" smtClean="0"/>
              <a:t>Is the address process symmetrical or asymmetrical?</a:t>
            </a:r>
          </a:p>
        </p:txBody>
      </p:sp>
      <p:sp>
        <p:nvSpPr>
          <p:cNvPr id="4" name="Content Placeholder 3"/>
          <p:cNvSpPr>
            <a:spLocks noGrp="1"/>
          </p:cNvSpPr>
          <p:nvPr>
            <p:ph idx="1"/>
          </p:nvPr>
        </p:nvSpPr>
        <p:spPr>
          <a:xfrm>
            <a:off x="457200" y="1600200"/>
            <a:ext cx="8229600" cy="4876800"/>
          </a:xfrm>
          <a:solidFill>
            <a:schemeClr val="accent6">
              <a:lumMod val="60000"/>
              <a:lumOff val="40000"/>
            </a:schemeClr>
          </a:solidFill>
        </p:spPr>
        <p:txBody>
          <a:bodyPr>
            <a:normAutofit/>
          </a:bodyPr>
          <a:lstStyle/>
          <a:p>
            <a:pPr algn="ctr">
              <a:buNone/>
            </a:pPr>
            <a:r>
              <a:rPr lang="en-US" sz="2800" b="1" dirty="0" smtClean="0"/>
              <a:t>The asymmetric use of names and address terms is often a clear indicator of a power differential.</a:t>
            </a:r>
          </a:p>
          <a:p>
            <a:pPr algn="ctr">
              <a:buNone/>
            </a:pPr>
            <a:r>
              <a:rPr lang="en-US" dirty="0" smtClean="0"/>
              <a:t>Examples:</a:t>
            </a:r>
          </a:p>
          <a:p>
            <a:r>
              <a:rPr lang="en-US" sz="2400" dirty="0" smtClean="0"/>
              <a:t>Children (</a:t>
            </a:r>
            <a:r>
              <a:rPr lang="en-US" sz="2400" i="1" dirty="0" smtClean="0"/>
              <a:t>John and Sally) </a:t>
            </a:r>
            <a:r>
              <a:rPr lang="en-US" sz="2400" dirty="0" smtClean="0"/>
              <a:t>and teachers (</a:t>
            </a:r>
            <a:r>
              <a:rPr lang="en-US" sz="2400" i="1" dirty="0" smtClean="0"/>
              <a:t>Miss or Mr. Smith)</a:t>
            </a:r>
            <a:endParaRPr lang="en-US" sz="2400" dirty="0" smtClean="0"/>
          </a:p>
          <a:p>
            <a:r>
              <a:rPr lang="en-US" sz="2400" dirty="0" smtClean="0"/>
              <a:t>In the past, white people addressing black people (</a:t>
            </a:r>
            <a:r>
              <a:rPr lang="en-US" sz="2400" i="1" dirty="0" smtClean="0"/>
              <a:t>Boy to address black males) (</a:t>
            </a:r>
            <a:r>
              <a:rPr lang="en-US" sz="2400" dirty="0" smtClean="0"/>
              <a:t>first names in situations which required them to use titles)</a:t>
            </a:r>
          </a:p>
          <a:p>
            <a:r>
              <a:rPr lang="en-US" sz="2400" dirty="0" smtClean="0"/>
              <a:t>People addressing the Queen or the President</a:t>
            </a:r>
          </a:p>
          <a:p>
            <a:r>
              <a:rPr lang="en-US" sz="2400" dirty="0" smtClean="0"/>
              <a:t> hierarchical organizations (Army, Navy, government ….)</a:t>
            </a:r>
          </a:p>
          <a:p>
            <a:pPr algn="ctr">
              <a:buNone/>
            </a:pPr>
            <a:endParaRPr lang="ar-IQ"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Autofit/>
          </a:bodyPr>
          <a:lstStyle/>
          <a:p>
            <a:r>
              <a:rPr lang="en-US" sz="4000" b="1" i="1" dirty="0" smtClean="0"/>
              <a:t>Address Terms 5</a:t>
            </a:r>
          </a:p>
        </p:txBody>
      </p:sp>
      <p:sp>
        <p:nvSpPr>
          <p:cNvPr id="4" name="Content Placeholder 3"/>
          <p:cNvSpPr>
            <a:spLocks noGrp="1"/>
          </p:cNvSpPr>
          <p:nvPr>
            <p:ph idx="1"/>
          </p:nvPr>
        </p:nvSpPr>
        <p:spPr>
          <a:xfrm>
            <a:off x="457200" y="1600200"/>
            <a:ext cx="8229600" cy="4876800"/>
          </a:xfrm>
          <a:solidFill>
            <a:schemeClr val="accent6">
              <a:lumMod val="60000"/>
              <a:lumOff val="40000"/>
            </a:schemeClr>
          </a:solidFill>
        </p:spPr>
        <p:txBody>
          <a:bodyPr>
            <a:normAutofit/>
          </a:bodyPr>
          <a:lstStyle/>
          <a:p>
            <a:pPr algn="ctr"/>
            <a:r>
              <a:rPr lang="en-US" b="1" dirty="0" smtClean="0"/>
              <a:t>In each country there are different rules stating how people should address each other. In England we can omit the address term when greeting someone but in France that avoidance could be impolite.</a:t>
            </a:r>
          </a:p>
          <a:p>
            <a:pPr algn="ctr"/>
            <a:r>
              <a:rPr lang="en-US" b="1" dirty="0" smtClean="0"/>
              <a:t> As your family relationships change, issues of naming and addressing may arise; for example: how do you address your father/mother in law?</a:t>
            </a:r>
          </a:p>
          <a:p>
            <a:pPr algn="ctr"/>
            <a:endParaRPr lang="en-US" b="1" dirty="0" smtClean="0"/>
          </a:p>
          <a:p>
            <a:pPr algn="ctr">
              <a:buNone/>
            </a:pPr>
            <a:endParaRPr lang="ar-IQ"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Autofit/>
          </a:bodyPr>
          <a:lstStyle/>
          <a:p>
            <a:r>
              <a:rPr lang="en-US" sz="4000" b="1" i="1" dirty="0" smtClean="0"/>
              <a:t>Address Terms 6</a:t>
            </a:r>
          </a:p>
        </p:txBody>
      </p:sp>
      <p:sp>
        <p:nvSpPr>
          <p:cNvPr id="4" name="Content Placeholder 3"/>
          <p:cNvSpPr>
            <a:spLocks noGrp="1"/>
          </p:cNvSpPr>
          <p:nvPr>
            <p:ph idx="1"/>
          </p:nvPr>
        </p:nvSpPr>
        <p:spPr>
          <a:xfrm>
            <a:off x="457200" y="1600200"/>
            <a:ext cx="8229600" cy="4876800"/>
          </a:xfrm>
          <a:solidFill>
            <a:schemeClr val="accent6">
              <a:lumMod val="60000"/>
              <a:lumOff val="40000"/>
            </a:schemeClr>
          </a:solidFill>
        </p:spPr>
        <p:txBody>
          <a:bodyPr>
            <a:normAutofit/>
          </a:bodyPr>
          <a:lstStyle/>
          <a:p>
            <a:pPr algn="ctr"/>
            <a:r>
              <a:rPr lang="en-US" b="1" dirty="0" smtClean="0"/>
              <a:t>Finally, an additional peculiarity is that people sometimes give names to, and address, non – human as well as humans,  for example: how do you address your pets, if you have?  And how do you address your kids </a:t>
            </a:r>
          </a:p>
          <a:p>
            <a:pPr algn="ctr">
              <a:buNone/>
            </a:pPr>
            <a:r>
              <a:rPr lang="en-US" b="1" dirty="0" smtClean="0"/>
              <a:t>or kids in general? </a:t>
            </a:r>
          </a:p>
          <a:p>
            <a:pPr algn="ctr">
              <a:buNone/>
            </a:pPr>
            <a:endParaRPr lang="ar-IQ"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5400" b="1" dirty="0" smtClean="0"/>
              <a:t>Politeness  </a:t>
            </a:r>
            <a:endParaRPr lang="ar-IQ" sz="5400" b="1" dirty="0"/>
          </a:p>
        </p:txBody>
      </p:sp>
      <p:sp>
        <p:nvSpPr>
          <p:cNvPr id="3" name="Content Placeholder 2"/>
          <p:cNvSpPr>
            <a:spLocks noGrp="1"/>
          </p:cNvSpPr>
          <p:nvPr>
            <p:ph idx="1"/>
          </p:nvPr>
        </p:nvSpPr>
        <p:spPr>
          <a:solidFill>
            <a:schemeClr val="accent6">
              <a:lumMod val="60000"/>
              <a:lumOff val="40000"/>
            </a:schemeClr>
          </a:solidFill>
        </p:spPr>
        <p:txBody>
          <a:bodyPr>
            <a:normAutofit/>
          </a:bodyPr>
          <a:lstStyle/>
          <a:p>
            <a:pPr>
              <a:buNone/>
            </a:pPr>
            <a:r>
              <a:rPr lang="en-US" sz="4400" b="1" dirty="0" smtClean="0">
                <a:solidFill>
                  <a:srgbClr val="C00000"/>
                </a:solidFill>
              </a:rPr>
              <a:t>‘I’ll have an iced mocha’, my New York friend, Ellen, said. ‘An iced mocha’, repeated the server.</a:t>
            </a:r>
          </a:p>
          <a:p>
            <a:pPr>
              <a:buNone/>
            </a:pPr>
            <a:r>
              <a:rPr lang="en-US" sz="4400" b="1" dirty="0" smtClean="0">
                <a:solidFill>
                  <a:srgbClr val="C00000"/>
                </a:solidFill>
              </a:rPr>
              <a:t>‘Do you want whipped cream on that?’ ‘You have to ask?’ said Ellen.</a:t>
            </a:r>
            <a:endParaRPr lang="ar-IQ" sz="44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5400" b="1" i="1" dirty="0" err="1" smtClean="0"/>
              <a:t>Tu</a:t>
            </a:r>
            <a:r>
              <a:rPr lang="en-US" sz="5400" b="1" i="1" dirty="0" smtClean="0"/>
              <a:t> &amp; </a:t>
            </a:r>
            <a:r>
              <a:rPr lang="en-US" sz="5400" b="1" i="1" dirty="0" err="1" smtClean="0"/>
              <a:t>Vous</a:t>
            </a:r>
            <a:r>
              <a:rPr lang="en-US" sz="5400" b="1" i="1" dirty="0" smtClean="0"/>
              <a:t> 1</a:t>
            </a:r>
            <a:endParaRPr lang="ar-IQ" sz="5400" b="1" i="1" dirty="0"/>
          </a:p>
        </p:txBody>
      </p:sp>
      <p:sp>
        <p:nvSpPr>
          <p:cNvPr id="3" name="Content Placeholder 2"/>
          <p:cNvSpPr>
            <a:spLocks noGrp="1"/>
          </p:cNvSpPr>
          <p:nvPr>
            <p:ph idx="1"/>
          </p:nvPr>
        </p:nvSpPr>
        <p:spPr>
          <a:xfrm>
            <a:off x="457200" y="1600200"/>
            <a:ext cx="8229600" cy="4876800"/>
          </a:xfrm>
          <a:solidFill>
            <a:schemeClr val="accent6">
              <a:lumMod val="60000"/>
              <a:lumOff val="40000"/>
            </a:schemeClr>
          </a:solidFill>
        </p:spPr>
        <p:txBody>
          <a:bodyPr>
            <a:normAutofit fontScale="92500" lnSpcReduction="10000"/>
          </a:bodyPr>
          <a:lstStyle/>
          <a:p>
            <a:pPr algn="ctr">
              <a:buNone/>
            </a:pPr>
            <a:r>
              <a:rPr lang="en-US" sz="4400" b="1" dirty="0" smtClean="0"/>
              <a:t>Many languages have a distinction corresponding to the </a:t>
            </a:r>
            <a:r>
              <a:rPr lang="en-US" sz="4400" b="1" dirty="0" err="1" smtClean="0"/>
              <a:t>tu–vous</a:t>
            </a:r>
            <a:r>
              <a:rPr lang="en-US" sz="4400" b="1" dirty="0" smtClean="0"/>
              <a:t> (T/V) distinction in French, where grammatically there is a ‘singular you’ </a:t>
            </a:r>
            <a:r>
              <a:rPr lang="en-US" sz="4400" b="1" dirty="0" err="1" smtClean="0"/>
              <a:t>tu</a:t>
            </a:r>
            <a:r>
              <a:rPr lang="en-US" sz="4400" b="1" dirty="0" smtClean="0"/>
              <a:t> (T) and a ‘plural you’ </a:t>
            </a:r>
            <a:r>
              <a:rPr lang="en-US" sz="4400" b="1" dirty="0" err="1" smtClean="0"/>
              <a:t>vous</a:t>
            </a:r>
            <a:r>
              <a:rPr lang="en-US" sz="4400" b="1" dirty="0" smtClean="0"/>
              <a:t> (V) </a:t>
            </a:r>
            <a:r>
              <a:rPr lang="en-US" sz="4400" b="1" dirty="0" smtClean="0">
                <a:solidFill>
                  <a:srgbClr val="0070C0"/>
                </a:solidFill>
              </a:rPr>
              <a:t>but usage requires that you use </a:t>
            </a:r>
            <a:r>
              <a:rPr lang="en-US" sz="4400" b="1" dirty="0" err="1" smtClean="0">
                <a:solidFill>
                  <a:srgbClr val="0070C0"/>
                </a:solidFill>
              </a:rPr>
              <a:t>vous</a:t>
            </a:r>
            <a:r>
              <a:rPr lang="en-US" sz="4400" b="1" dirty="0" smtClean="0">
                <a:solidFill>
                  <a:srgbClr val="0070C0"/>
                </a:solidFill>
              </a:rPr>
              <a:t> with individuals on certain</a:t>
            </a:r>
          </a:p>
          <a:p>
            <a:pPr algn="ctr">
              <a:buNone/>
            </a:pPr>
            <a:r>
              <a:rPr lang="en-US" sz="4400" b="1" dirty="0" smtClean="0">
                <a:solidFill>
                  <a:srgbClr val="0070C0"/>
                </a:solidFill>
              </a:rPr>
              <a:t>occasions.</a:t>
            </a:r>
            <a:endParaRPr lang="ar-IQ" sz="4400" b="1"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solidFill>
            <a:schemeClr val="accent6">
              <a:lumMod val="60000"/>
              <a:lumOff val="40000"/>
            </a:schemeClr>
          </a:solidFill>
        </p:spPr>
        <p:txBody>
          <a:bodyPr>
            <a:normAutofit fontScale="92500" lnSpcReduction="10000"/>
          </a:bodyPr>
          <a:lstStyle/>
          <a:p>
            <a:pPr>
              <a:buNone/>
            </a:pPr>
            <a:r>
              <a:rPr lang="en-US" sz="4400" b="1" dirty="0" smtClean="0"/>
              <a:t>Clearly</a:t>
            </a:r>
            <a:r>
              <a:rPr lang="en-US" sz="4400" b="1" dirty="0" smtClean="0">
                <a:solidFill>
                  <a:srgbClr val="C00000"/>
                </a:solidFill>
              </a:rPr>
              <a:t> the server at the Michigan restaurant where this exchange took place found Ellen’s reply, ‘You have to ask?’ and her ironic tone of voice, somewhat hard to interpret. </a:t>
            </a:r>
            <a:r>
              <a:rPr lang="en-US" sz="4400" b="1" dirty="0" smtClean="0"/>
              <a:t>Do you agree? If you know that there was a long pause while she looked at Ellen waiting for her to say something more.</a:t>
            </a:r>
            <a:endParaRPr lang="en-US" sz="4400" b="1" dirty="0" smtClean="0">
              <a:solidFill>
                <a:srgbClr val="C00000"/>
              </a:solidFill>
            </a:endParaRPr>
          </a:p>
          <a:p>
            <a:pPr>
              <a:buNone/>
            </a:pPr>
            <a:r>
              <a:rPr lang="en-US" sz="4400" b="1" dirty="0" smtClean="0">
                <a:solidFill>
                  <a:srgbClr val="C00000"/>
                </a:solidFill>
              </a:rPr>
              <a:t> </a:t>
            </a:r>
            <a:endParaRPr lang="ar-IQ" sz="4400" b="1"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solidFill>
            <a:schemeClr val="accent6">
              <a:lumMod val="60000"/>
              <a:lumOff val="40000"/>
            </a:schemeClr>
          </a:solidFill>
        </p:spPr>
        <p:txBody>
          <a:bodyPr>
            <a:normAutofit fontScale="92500"/>
          </a:bodyPr>
          <a:lstStyle/>
          <a:p>
            <a:pPr algn="ctr">
              <a:buNone/>
            </a:pPr>
            <a:r>
              <a:rPr lang="en-US" sz="5200" b="1" dirty="0" smtClean="0"/>
              <a:t>Commentary </a:t>
            </a:r>
          </a:p>
          <a:p>
            <a:pPr algn="ctr">
              <a:buNone/>
            </a:pPr>
            <a:r>
              <a:rPr lang="en-US" sz="4400" b="1" dirty="0" smtClean="0">
                <a:solidFill>
                  <a:srgbClr val="C00000"/>
                </a:solidFill>
              </a:rPr>
              <a:t>Outside of New York, Ellen’s answer didn’t have the meaning of an enthusiastic ‘yes’ that it was intended to have. In Michigan, it seems waiting staff don’t expect the kind of ironic jokes from strangers that you might find in talk between close friends.</a:t>
            </a:r>
            <a:endParaRPr lang="ar-IQ" sz="4400"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solidFill>
            <a:schemeClr val="accent6">
              <a:lumMod val="60000"/>
              <a:lumOff val="40000"/>
            </a:schemeClr>
          </a:solidFill>
        </p:spPr>
        <p:txBody>
          <a:bodyPr>
            <a:normAutofit/>
          </a:bodyPr>
          <a:lstStyle/>
          <a:p>
            <a:pPr algn="ctr">
              <a:buNone/>
            </a:pPr>
            <a:r>
              <a:rPr lang="en-US" sz="5400" b="1" u="sng" dirty="0" smtClean="0"/>
              <a:t>Question </a:t>
            </a:r>
          </a:p>
          <a:p>
            <a:pPr algn="ctr">
              <a:buNone/>
            </a:pPr>
            <a:r>
              <a:rPr lang="en-US" sz="4800" b="1" dirty="0" smtClean="0">
                <a:solidFill>
                  <a:srgbClr val="C00000"/>
                </a:solidFill>
                <a:cs typeface="+mj-cs"/>
              </a:rPr>
              <a:t>Was it polite for Ellen to say ‘You have to ask?’ like that?</a:t>
            </a:r>
          </a:p>
          <a:p>
            <a:pPr algn="ctr">
              <a:buNone/>
            </a:pPr>
            <a:r>
              <a:rPr lang="en-US" sz="4800" b="1" dirty="0" smtClean="0">
                <a:solidFill>
                  <a:srgbClr val="C00000"/>
                </a:solidFill>
                <a:cs typeface="+mj-cs"/>
              </a:rPr>
              <a:t> The answer probably depends</a:t>
            </a:r>
          </a:p>
          <a:p>
            <a:pPr algn="ctr">
              <a:buNone/>
            </a:pPr>
            <a:r>
              <a:rPr lang="en-US" sz="4800" b="1" dirty="0" smtClean="0">
                <a:solidFill>
                  <a:srgbClr val="C00000"/>
                </a:solidFill>
                <a:cs typeface="+mj-cs"/>
              </a:rPr>
              <a:t>on where somebody grew up and what norms of politeness s/he acquired there.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solidFill>
            <a:schemeClr val="accent6">
              <a:lumMod val="60000"/>
              <a:lumOff val="40000"/>
            </a:schemeClr>
          </a:solidFill>
        </p:spPr>
        <p:txBody>
          <a:bodyPr>
            <a:noAutofit/>
          </a:bodyPr>
          <a:lstStyle/>
          <a:p>
            <a:pPr algn="ctr">
              <a:buNone/>
            </a:pPr>
            <a:r>
              <a:rPr lang="en-US" sz="3300" b="1" dirty="0" smtClean="0">
                <a:solidFill>
                  <a:srgbClr val="C00000"/>
                </a:solidFill>
                <a:cs typeface="+mj-cs"/>
              </a:rPr>
              <a:t>In many places, a reply like this would be considered </a:t>
            </a:r>
            <a:r>
              <a:rPr lang="en-US" sz="3300" b="1" dirty="0" smtClean="0">
                <a:cs typeface="+mj-cs"/>
              </a:rPr>
              <a:t>terribly rude</a:t>
            </a:r>
            <a:r>
              <a:rPr lang="en-US" sz="3300" b="1" dirty="0" smtClean="0">
                <a:solidFill>
                  <a:srgbClr val="C00000"/>
                </a:solidFill>
                <a:cs typeface="+mj-cs"/>
              </a:rPr>
              <a:t>, and something like ‘</a:t>
            </a:r>
            <a:r>
              <a:rPr lang="en-US" sz="3300" b="1" dirty="0" smtClean="0">
                <a:cs typeface="+mj-cs"/>
              </a:rPr>
              <a:t>Yes, please</a:t>
            </a:r>
            <a:r>
              <a:rPr lang="en-US" sz="3300" b="1" dirty="0" smtClean="0">
                <a:solidFill>
                  <a:srgbClr val="C00000"/>
                </a:solidFill>
                <a:cs typeface="+mj-cs"/>
              </a:rPr>
              <a:t>’ or ‘</a:t>
            </a:r>
            <a:r>
              <a:rPr lang="en-US" sz="3300" b="1" dirty="0" smtClean="0">
                <a:cs typeface="+mj-cs"/>
              </a:rPr>
              <a:t>Yes, thank you</a:t>
            </a:r>
            <a:r>
              <a:rPr lang="en-US" sz="3300" b="1" dirty="0" smtClean="0">
                <a:solidFill>
                  <a:srgbClr val="C00000"/>
                </a:solidFill>
                <a:cs typeface="+mj-cs"/>
              </a:rPr>
              <a:t>’ would be expected. But by the standards of where Ellen grew up, she was being polite.</a:t>
            </a:r>
          </a:p>
          <a:p>
            <a:pPr algn="ctr">
              <a:buNone/>
            </a:pPr>
            <a:r>
              <a:rPr lang="en-US" sz="3300" b="1" dirty="0" smtClean="0">
                <a:solidFill>
                  <a:srgbClr val="C00000"/>
                </a:solidFill>
                <a:cs typeface="+mj-cs"/>
              </a:rPr>
              <a:t>By making a joke – moreover, a joke that suggests that the answer to her question is already shared knowledge between the speaker and the hearer – she was working to construct the business exchange in more friendly and intimate terms.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solidFill>
            <a:schemeClr val="accent6">
              <a:lumMod val="60000"/>
              <a:lumOff val="40000"/>
            </a:schemeClr>
          </a:solidFill>
        </p:spPr>
        <p:txBody>
          <a:bodyPr>
            <a:noAutofit/>
          </a:bodyPr>
          <a:lstStyle/>
          <a:p>
            <a:pPr algn="ctr">
              <a:buNone/>
            </a:pPr>
            <a:r>
              <a:rPr lang="en-US" sz="2800" b="1" dirty="0" smtClean="0">
                <a:solidFill>
                  <a:srgbClr val="C00000"/>
                </a:solidFill>
                <a:cs typeface="+mj-cs"/>
              </a:rPr>
              <a:t>Some languages have different words for the same thing that have to be chosen depending on </a:t>
            </a:r>
            <a:r>
              <a:rPr lang="en-US" sz="2800" b="1" dirty="0" smtClean="0">
                <a:cs typeface="+mj-cs"/>
              </a:rPr>
              <a:t>what the politeness</a:t>
            </a:r>
            <a:r>
              <a:rPr lang="en-US" sz="2800" b="1" dirty="0" smtClean="0">
                <a:solidFill>
                  <a:srgbClr val="C00000"/>
                </a:solidFill>
                <a:cs typeface="+mj-cs"/>
              </a:rPr>
              <a:t> and </a:t>
            </a:r>
            <a:r>
              <a:rPr lang="en-US" sz="2800" b="1" dirty="0" smtClean="0">
                <a:cs typeface="+mj-cs"/>
              </a:rPr>
              <a:t>respect relationship </a:t>
            </a:r>
            <a:r>
              <a:rPr lang="en-US" sz="2800" b="1" dirty="0" smtClean="0">
                <a:solidFill>
                  <a:srgbClr val="C00000"/>
                </a:solidFill>
                <a:cs typeface="+mj-cs"/>
              </a:rPr>
              <a:t>is between the speakers. In Japanese, the form of some verbs, including the verb ‘</a:t>
            </a:r>
            <a:r>
              <a:rPr lang="en-US" sz="2800" b="1" dirty="0" smtClean="0">
                <a:cs typeface="+mj-cs"/>
              </a:rPr>
              <a:t>to eat</a:t>
            </a:r>
            <a:r>
              <a:rPr lang="en-US" sz="2800" b="1" dirty="0" smtClean="0">
                <a:solidFill>
                  <a:srgbClr val="C00000"/>
                </a:solidFill>
                <a:cs typeface="+mj-cs"/>
              </a:rPr>
              <a:t>’ changes entirely. Japanese requires speakers to make such decisions about what verb form to use, and what kind of suffixes to attach to verbs and nouns in everyday speech. Showing this kind of attention to each other and evaluating your relationship with your interlocutors in a particular place or at a particular time is, in a very general sense, what it</a:t>
            </a:r>
          </a:p>
          <a:p>
            <a:pPr algn="ctr">
              <a:buNone/>
            </a:pPr>
            <a:r>
              <a:rPr lang="en-US" sz="2800" b="1" dirty="0" smtClean="0">
                <a:solidFill>
                  <a:srgbClr val="C00000"/>
                </a:solidFill>
                <a:cs typeface="+mj-cs"/>
              </a:rPr>
              <a:t>means to be polite.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solidFill>
            <a:schemeClr val="accent6">
              <a:lumMod val="60000"/>
              <a:lumOff val="40000"/>
            </a:schemeClr>
          </a:solidFill>
        </p:spPr>
        <p:txBody>
          <a:bodyPr>
            <a:noAutofit/>
          </a:bodyPr>
          <a:lstStyle/>
          <a:p>
            <a:pPr algn="ctr">
              <a:buNone/>
            </a:pPr>
            <a:r>
              <a:rPr lang="en-US" sz="4800" b="1" dirty="0" smtClean="0">
                <a:cs typeface="+mj-cs"/>
              </a:rPr>
              <a:t>Question……?</a:t>
            </a:r>
          </a:p>
          <a:p>
            <a:pPr algn="ctr">
              <a:buNone/>
            </a:pPr>
            <a:r>
              <a:rPr lang="en-US" sz="4800" b="1" dirty="0" smtClean="0">
                <a:cs typeface="+mj-cs"/>
              </a:rPr>
              <a:t>Does English have speech levels or special respectful vocabulary to the same extent</a:t>
            </a:r>
          </a:p>
          <a:p>
            <a:pPr algn="ctr">
              <a:buNone/>
            </a:pPr>
            <a:r>
              <a:rPr lang="en-US" sz="4800" b="1" dirty="0" smtClean="0">
                <a:cs typeface="+mj-cs"/>
              </a:rPr>
              <a:t>that Japanese does?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solidFill>
            <a:schemeClr val="accent6">
              <a:lumMod val="60000"/>
              <a:lumOff val="40000"/>
            </a:schemeClr>
          </a:solidFill>
        </p:spPr>
        <p:txBody>
          <a:bodyPr>
            <a:noAutofit/>
          </a:bodyPr>
          <a:lstStyle/>
          <a:p>
            <a:pPr algn="ctr">
              <a:buNone/>
            </a:pPr>
            <a:r>
              <a:rPr lang="en-US" sz="4800" b="1" dirty="0" smtClean="0">
                <a:cs typeface="+mj-cs"/>
              </a:rPr>
              <a:t>Answer……</a:t>
            </a:r>
          </a:p>
          <a:p>
            <a:pPr algn="ctr">
              <a:buNone/>
            </a:pPr>
            <a:r>
              <a:rPr lang="en-US" sz="3600" b="1" dirty="0" smtClean="0">
                <a:cs typeface="+mj-cs"/>
              </a:rPr>
              <a:t>English doesn’t </a:t>
            </a:r>
            <a:r>
              <a:rPr lang="en-US" sz="3600" b="1" dirty="0" smtClean="0"/>
              <a:t>have speech levels or special respectful vocabulary to the same extent that Japanese does. </a:t>
            </a:r>
            <a:r>
              <a:rPr lang="en-US" sz="3600" b="1" dirty="0" smtClean="0">
                <a:solidFill>
                  <a:srgbClr val="FF0000"/>
                </a:solidFill>
              </a:rPr>
              <a:t>However, it does have some areas</a:t>
            </a:r>
          </a:p>
          <a:p>
            <a:pPr algn="ctr">
              <a:buNone/>
            </a:pPr>
            <a:r>
              <a:rPr lang="en-US" sz="3600" b="1" dirty="0" smtClean="0">
                <a:solidFill>
                  <a:srgbClr val="FF0000"/>
                </a:solidFill>
              </a:rPr>
              <a:t>of the vocabulary where euphemisms or avoidance strategies are used according to where people are or who they are talking to.</a:t>
            </a:r>
            <a:endParaRPr lang="en-US" sz="3600" b="1" dirty="0" smtClean="0">
              <a:solidFill>
                <a:srgbClr val="FF0000"/>
              </a:solidFill>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a:bodyPr>
          <a:lstStyle/>
          <a:p>
            <a:r>
              <a:rPr lang="en-US" sz="5400" b="1" dirty="0" smtClean="0"/>
              <a:t>What is politeness? </a:t>
            </a:r>
            <a:endParaRPr lang="ar-IQ" sz="5400" b="1" dirty="0"/>
          </a:p>
        </p:txBody>
      </p:sp>
      <p:sp>
        <p:nvSpPr>
          <p:cNvPr id="3" name="Content Placeholder 2"/>
          <p:cNvSpPr>
            <a:spLocks noGrp="1"/>
          </p:cNvSpPr>
          <p:nvPr>
            <p:ph idx="1"/>
          </p:nvPr>
        </p:nvSpPr>
        <p:spPr>
          <a:solidFill>
            <a:schemeClr val="accent4">
              <a:lumMod val="40000"/>
              <a:lumOff val="60000"/>
            </a:schemeClr>
          </a:solidFill>
        </p:spPr>
        <p:txBody>
          <a:bodyPr>
            <a:normAutofit fontScale="70000" lnSpcReduction="20000"/>
          </a:bodyPr>
          <a:lstStyle/>
          <a:p>
            <a:pPr algn="ctr">
              <a:buNone/>
            </a:pPr>
            <a:r>
              <a:rPr lang="en-US" sz="5400" b="1" dirty="0" smtClean="0"/>
              <a:t>Politeness is socially prescribed, we adjust to others in social relationships in ways society deems appropriate</a:t>
            </a:r>
          </a:p>
          <a:p>
            <a:pPr algn="ctr">
              <a:buNone/>
            </a:pPr>
            <a:r>
              <a:rPr lang="en-US" sz="5400" b="1" dirty="0" smtClean="0"/>
              <a:t>It refers to the actions taken by competent speakers in a community in order to attend to possible social or interpersonal disturbance</a:t>
            </a:r>
            <a:endParaRPr lang="ar-IQ" sz="5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a:bodyPr>
          <a:lstStyle/>
          <a:p>
            <a:r>
              <a:rPr lang="en-US" sz="5400" b="1" dirty="0" smtClean="0"/>
              <a:t>Types of politeness </a:t>
            </a:r>
            <a:endParaRPr lang="ar-IQ" sz="5400" b="1" dirty="0"/>
          </a:p>
        </p:txBody>
      </p:sp>
      <p:sp>
        <p:nvSpPr>
          <p:cNvPr id="3" name="Content Placeholder 2"/>
          <p:cNvSpPr>
            <a:spLocks noGrp="1"/>
          </p:cNvSpPr>
          <p:nvPr>
            <p:ph idx="1"/>
          </p:nvPr>
        </p:nvSpPr>
        <p:spPr>
          <a:solidFill>
            <a:schemeClr val="accent4">
              <a:lumMod val="40000"/>
              <a:lumOff val="60000"/>
            </a:schemeClr>
          </a:solidFill>
        </p:spPr>
        <p:txBody>
          <a:bodyPr>
            <a:normAutofit fontScale="70000" lnSpcReduction="20000"/>
          </a:bodyPr>
          <a:lstStyle/>
          <a:p>
            <a:pPr marL="0" indent="0">
              <a:buNone/>
            </a:pPr>
            <a:r>
              <a:rPr lang="en-US" sz="5400" dirty="0" smtClean="0"/>
              <a:t>There are two kinds of politeness:</a:t>
            </a:r>
          </a:p>
          <a:p>
            <a:r>
              <a:rPr lang="en-US" sz="5400" b="1" u="sng" dirty="0" smtClean="0"/>
              <a:t>POSITIVE: </a:t>
            </a:r>
            <a:r>
              <a:rPr lang="en-US" sz="5400" dirty="0" smtClean="0"/>
              <a:t>we try to achieve solidarity and treat others as friends. We do not impose and never threaten their face. Example: symmetrical pronominal use</a:t>
            </a:r>
          </a:p>
          <a:p>
            <a:r>
              <a:rPr lang="en-US" sz="5400" b="1" u="sng" dirty="0" smtClean="0"/>
              <a:t>NEGATIVE: </a:t>
            </a:r>
            <a:r>
              <a:rPr lang="en-US" sz="5400" dirty="0" smtClean="0"/>
              <a:t>it leads to deference, indirectness and formality in language use. Example: Asymmetric T/V use</a:t>
            </a:r>
          </a:p>
          <a:p>
            <a:pPr algn="ctr">
              <a:buNone/>
            </a:pPr>
            <a:endParaRPr lang="ar-IQ" sz="5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a:solidFill>
            <a:schemeClr val="accent4">
              <a:lumMod val="40000"/>
              <a:lumOff val="60000"/>
            </a:schemeClr>
          </a:solidFill>
        </p:spPr>
        <p:txBody>
          <a:bodyPr>
            <a:normAutofit fontScale="70000" lnSpcReduction="20000"/>
          </a:bodyPr>
          <a:lstStyle/>
          <a:p>
            <a:r>
              <a:rPr lang="en-US" sz="5400" dirty="0" err="1" smtClean="0"/>
              <a:t>Goffman</a:t>
            </a:r>
            <a:r>
              <a:rPr lang="en-US" sz="5400" dirty="0" smtClean="0"/>
              <a:t> (1955) states that when communicating “we present a FACE to others and to others’ faces.”</a:t>
            </a:r>
          </a:p>
          <a:p>
            <a:r>
              <a:rPr lang="en-US" sz="5400" dirty="0" smtClean="0"/>
              <a:t>In every social interaction we are obliged to protect both our own face and the face of others.</a:t>
            </a:r>
          </a:p>
          <a:p>
            <a:r>
              <a:rPr lang="en-US" sz="5400" dirty="0" smtClean="0"/>
              <a:t>We play out a kind of ritual in which each party is required to recognize the identity the other presents or claims.</a:t>
            </a:r>
          </a:p>
          <a:p>
            <a:r>
              <a:rPr lang="en-US" sz="5400" dirty="0" smtClean="0"/>
              <a:t>There is no faceless communication.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5400" b="1" i="1" dirty="0" err="1" smtClean="0"/>
              <a:t>Tu</a:t>
            </a:r>
            <a:r>
              <a:rPr lang="en-US" sz="5400" b="1" i="1" dirty="0" smtClean="0"/>
              <a:t> &amp; </a:t>
            </a:r>
            <a:r>
              <a:rPr lang="en-US" sz="5400" b="1" i="1" dirty="0" err="1" smtClean="0"/>
              <a:t>Vous</a:t>
            </a:r>
            <a:r>
              <a:rPr lang="en-US" sz="5400" b="1" i="1" dirty="0" smtClean="0"/>
              <a:t> 2</a:t>
            </a:r>
            <a:endParaRPr lang="ar-IQ" sz="5400" b="1" i="1" dirty="0"/>
          </a:p>
        </p:txBody>
      </p:sp>
      <p:sp>
        <p:nvSpPr>
          <p:cNvPr id="3" name="Content Placeholder 2"/>
          <p:cNvSpPr>
            <a:spLocks noGrp="1"/>
          </p:cNvSpPr>
          <p:nvPr>
            <p:ph idx="1"/>
          </p:nvPr>
        </p:nvSpPr>
        <p:spPr>
          <a:xfrm>
            <a:off x="457200" y="1600200"/>
            <a:ext cx="8229600" cy="4876800"/>
          </a:xfrm>
          <a:solidFill>
            <a:schemeClr val="accent6">
              <a:lumMod val="60000"/>
              <a:lumOff val="40000"/>
            </a:schemeClr>
          </a:solidFill>
        </p:spPr>
        <p:txBody>
          <a:bodyPr>
            <a:normAutofit/>
          </a:bodyPr>
          <a:lstStyle/>
          <a:p>
            <a:pPr algn="ctr">
              <a:buNone/>
            </a:pPr>
            <a:r>
              <a:rPr lang="en-US" sz="4400" b="1" dirty="0" smtClean="0"/>
              <a:t>The </a:t>
            </a:r>
            <a:r>
              <a:rPr lang="en-US" sz="4400" b="1" dirty="0" smtClean="0">
                <a:solidFill>
                  <a:srgbClr val="C00000"/>
                </a:solidFill>
              </a:rPr>
              <a:t>T form </a:t>
            </a:r>
            <a:r>
              <a:rPr lang="en-US" sz="4400" b="1" dirty="0" smtClean="0"/>
              <a:t>is sometimes described as the </a:t>
            </a:r>
            <a:r>
              <a:rPr lang="en-US" sz="4400" b="1" dirty="0" smtClean="0">
                <a:solidFill>
                  <a:srgbClr val="C00000"/>
                </a:solidFill>
              </a:rPr>
              <a:t>‘familiar’ </a:t>
            </a:r>
            <a:r>
              <a:rPr lang="en-US" sz="4400" b="1" dirty="0" smtClean="0"/>
              <a:t>form and the </a:t>
            </a:r>
            <a:r>
              <a:rPr lang="en-US" sz="4400" b="1" dirty="0" smtClean="0">
                <a:solidFill>
                  <a:srgbClr val="C00000"/>
                </a:solidFill>
              </a:rPr>
              <a:t>V</a:t>
            </a:r>
          </a:p>
          <a:p>
            <a:pPr algn="ctr">
              <a:buNone/>
            </a:pPr>
            <a:r>
              <a:rPr lang="en-US" sz="4400" b="1" dirty="0" smtClean="0">
                <a:solidFill>
                  <a:srgbClr val="C00000"/>
                </a:solidFill>
              </a:rPr>
              <a:t>form</a:t>
            </a:r>
            <a:r>
              <a:rPr lang="en-US" sz="4400" b="1" dirty="0" smtClean="0"/>
              <a:t> as the </a:t>
            </a:r>
            <a:r>
              <a:rPr lang="en-US" sz="4400" b="1" dirty="0" smtClean="0">
                <a:solidFill>
                  <a:srgbClr val="C00000"/>
                </a:solidFill>
              </a:rPr>
              <a:t>‘polite’ </a:t>
            </a:r>
            <a:r>
              <a:rPr lang="en-US" sz="4400" b="1" dirty="0" smtClean="0"/>
              <a:t>one. </a:t>
            </a:r>
          </a:p>
          <a:p>
            <a:pPr algn="ctr">
              <a:buNone/>
            </a:pPr>
            <a:r>
              <a:rPr lang="en-US" sz="4400" b="1" dirty="0" smtClean="0"/>
              <a:t>The </a:t>
            </a:r>
            <a:r>
              <a:rPr lang="en-US" sz="4400" b="1" dirty="0" smtClean="0">
                <a:solidFill>
                  <a:srgbClr val="C00000"/>
                </a:solidFill>
              </a:rPr>
              <a:t>T/V</a:t>
            </a:r>
            <a:r>
              <a:rPr lang="en-US" sz="4400" b="1" dirty="0" smtClean="0"/>
              <a:t> distinction began as a</a:t>
            </a:r>
          </a:p>
          <a:p>
            <a:pPr algn="ctr">
              <a:buNone/>
            </a:pPr>
            <a:r>
              <a:rPr lang="en-US" sz="4400" b="1" dirty="0" smtClean="0"/>
              <a:t>genuine difference between </a:t>
            </a:r>
            <a:r>
              <a:rPr lang="en-US" sz="4400" b="1" dirty="0" smtClean="0">
                <a:solidFill>
                  <a:srgbClr val="C00000"/>
                </a:solidFill>
              </a:rPr>
              <a:t>singular</a:t>
            </a:r>
            <a:r>
              <a:rPr lang="en-US" sz="4400" b="1" dirty="0" smtClean="0"/>
              <a:t> and </a:t>
            </a:r>
            <a:r>
              <a:rPr lang="en-US" sz="4400" b="1" dirty="0" smtClean="0">
                <a:solidFill>
                  <a:srgbClr val="C00000"/>
                </a:solidFill>
              </a:rPr>
              <a:t>plural</a:t>
            </a:r>
            <a:endParaRPr lang="ar-IQ" sz="4400" b="1"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a:solidFill>
            <a:schemeClr val="accent4">
              <a:lumMod val="40000"/>
              <a:lumOff val="60000"/>
            </a:schemeClr>
          </a:solidFill>
        </p:spPr>
        <p:txBody>
          <a:bodyPr>
            <a:normAutofit fontScale="62500" lnSpcReduction="20000"/>
          </a:bodyPr>
          <a:lstStyle/>
          <a:p>
            <a:r>
              <a:rPr lang="en-US" sz="5400" dirty="0" smtClean="0"/>
              <a:t>Brown and Levinson (1987) provide the definition of FACE</a:t>
            </a:r>
          </a:p>
          <a:p>
            <a:pPr marL="0" indent="0">
              <a:buNone/>
            </a:pPr>
            <a:r>
              <a:rPr lang="en-US" sz="5400" dirty="0" smtClean="0"/>
              <a:t>“[it is] the public self-image that every member wants to claim for himself”</a:t>
            </a:r>
          </a:p>
          <a:p>
            <a:pPr marL="0" indent="0">
              <a:buNone/>
            </a:pPr>
            <a:r>
              <a:rPr lang="en-US" sz="5400" dirty="0" smtClean="0"/>
              <a:t>They make a distinction between:</a:t>
            </a:r>
          </a:p>
          <a:p>
            <a:r>
              <a:rPr lang="en-US" sz="5400" b="1" u="sng" dirty="0" smtClean="0"/>
              <a:t>POSITIVE FACE</a:t>
            </a:r>
            <a:r>
              <a:rPr lang="en-US" sz="5400" dirty="0" smtClean="0"/>
              <a:t>: it is the desire to gain the approval of others, the positive consistent self- image or personality. It looks to </a:t>
            </a:r>
            <a:r>
              <a:rPr lang="en-US" sz="5400" i="1" dirty="0" smtClean="0"/>
              <a:t>SOLIDARITY</a:t>
            </a:r>
          </a:p>
          <a:p>
            <a:r>
              <a:rPr lang="en-US" sz="5400" b="1" u="sng" dirty="0" smtClean="0"/>
              <a:t>NEGATIVE FACE: </a:t>
            </a:r>
            <a:r>
              <a:rPr lang="en-US" sz="5400" dirty="0" smtClean="0"/>
              <a:t>it is the desire to be unimpeded by others’ actions; a claim for freedom of action and from imposition.</a:t>
            </a:r>
          </a:p>
          <a:p>
            <a:pPr>
              <a:buNone/>
            </a:pPr>
            <a:endParaRPr lang="en-US" sz="5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a:solidFill>
            <a:schemeClr val="accent4">
              <a:lumMod val="40000"/>
              <a:lumOff val="60000"/>
            </a:schemeClr>
          </a:solidFill>
        </p:spPr>
        <p:txBody>
          <a:bodyPr>
            <a:normAutofit fontScale="77500" lnSpcReduction="20000"/>
          </a:bodyPr>
          <a:lstStyle/>
          <a:p>
            <a:r>
              <a:rPr lang="en-US" sz="5400" dirty="0" smtClean="0"/>
              <a:t>Each interaction is a </a:t>
            </a:r>
            <a:r>
              <a:rPr lang="en-US" sz="5400" i="1" dirty="0" smtClean="0"/>
              <a:t>FACE WORK </a:t>
            </a:r>
            <a:r>
              <a:rPr lang="en-US" sz="5400" dirty="0" smtClean="0"/>
              <a:t>and the goal is the maintenance of as much of each individual’s positive face as possible.</a:t>
            </a:r>
          </a:p>
          <a:p>
            <a:r>
              <a:rPr lang="en-US" sz="5400" dirty="0" smtClean="0"/>
              <a:t>Pinker (2007) argues that “politeness theory is a good start, but not enough [because] it assumes that the speaker and the hearer are working in perfect harmony, each trying to save each other’s face”</a:t>
            </a:r>
          </a:p>
          <a:p>
            <a:pPr>
              <a:buNone/>
            </a:pPr>
            <a:endParaRPr lang="en-US" sz="54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04800" y="381000"/>
            <a:ext cx="8229600" cy="601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3400" y="533400"/>
            <a:ext cx="7848600"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457200"/>
            <a:ext cx="8382000" cy="579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5400" b="1" i="1" dirty="0" err="1" smtClean="0"/>
              <a:t>Tu</a:t>
            </a:r>
            <a:r>
              <a:rPr lang="en-US" sz="5400" b="1" i="1" dirty="0" smtClean="0"/>
              <a:t> &amp; </a:t>
            </a:r>
            <a:r>
              <a:rPr lang="en-US" sz="5400" b="1" i="1" dirty="0" err="1" smtClean="0"/>
              <a:t>Vous</a:t>
            </a:r>
            <a:r>
              <a:rPr lang="en-US" sz="5400" b="1" i="1" dirty="0" smtClean="0"/>
              <a:t> 3</a:t>
            </a:r>
            <a:endParaRPr lang="ar-IQ" sz="5400" b="1" i="1" dirty="0"/>
          </a:p>
        </p:txBody>
      </p:sp>
      <p:sp>
        <p:nvSpPr>
          <p:cNvPr id="3" name="Content Placeholder 2"/>
          <p:cNvSpPr>
            <a:spLocks noGrp="1"/>
          </p:cNvSpPr>
          <p:nvPr>
            <p:ph idx="1"/>
          </p:nvPr>
        </p:nvSpPr>
        <p:spPr>
          <a:xfrm>
            <a:off x="457200" y="1600200"/>
            <a:ext cx="8229600" cy="4876800"/>
          </a:xfrm>
          <a:solidFill>
            <a:schemeClr val="accent6">
              <a:lumMod val="60000"/>
              <a:lumOff val="40000"/>
            </a:schemeClr>
          </a:solidFill>
        </p:spPr>
        <p:txBody>
          <a:bodyPr>
            <a:normAutofit fontScale="85000" lnSpcReduction="20000"/>
          </a:bodyPr>
          <a:lstStyle/>
          <a:p>
            <a:pPr algn="ctr">
              <a:buNone/>
            </a:pPr>
            <a:r>
              <a:rPr lang="en-US" sz="4400" b="1" dirty="0" smtClean="0">
                <a:solidFill>
                  <a:srgbClr val="0070C0"/>
                </a:solidFill>
              </a:rPr>
              <a:t>In the 4</a:t>
            </a:r>
            <a:r>
              <a:rPr lang="en-US" sz="4400" b="1" baseline="30000" dirty="0" smtClean="0">
                <a:solidFill>
                  <a:srgbClr val="0070C0"/>
                </a:solidFill>
              </a:rPr>
              <a:t>th</a:t>
            </a:r>
            <a:r>
              <a:rPr lang="en-US" sz="4400" b="1" dirty="0" smtClean="0">
                <a:solidFill>
                  <a:srgbClr val="0070C0"/>
                </a:solidFill>
              </a:rPr>
              <a:t>  century</a:t>
            </a:r>
            <a:r>
              <a:rPr lang="en-US" sz="4400" b="1" dirty="0" smtClean="0"/>
              <a:t>: the use of </a:t>
            </a:r>
            <a:r>
              <a:rPr lang="en-US" sz="4400" b="1" dirty="0" smtClean="0">
                <a:solidFill>
                  <a:srgbClr val="C00000"/>
                </a:solidFill>
              </a:rPr>
              <a:t>plural </a:t>
            </a:r>
            <a:r>
              <a:rPr lang="en-US" sz="4400" b="1" dirty="0" err="1" smtClean="0">
                <a:solidFill>
                  <a:srgbClr val="C00000"/>
                </a:solidFill>
              </a:rPr>
              <a:t>vous</a:t>
            </a:r>
            <a:r>
              <a:rPr lang="en-US" sz="4400" b="1" dirty="0" smtClean="0">
                <a:solidFill>
                  <a:srgbClr val="C00000"/>
                </a:solidFill>
              </a:rPr>
              <a:t> </a:t>
            </a:r>
            <a:r>
              <a:rPr lang="en-US" sz="4400" b="1" dirty="0" smtClean="0"/>
              <a:t>was to address the emperor. There were two emperors: one in the east </a:t>
            </a:r>
            <a:r>
              <a:rPr lang="en-US" sz="4400" b="1" dirty="0" smtClean="0">
                <a:solidFill>
                  <a:srgbClr val="C00000"/>
                </a:solidFill>
              </a:rPr>
              <a:t>Constantinople</a:t>
            </a:r>
            <a:r>
              <a:rPr lang="en-US" sz="4400" b="1" dirty="0" smtClean="0"/>
              <a:t> and another in the west </a:t>
            </a:r>
            <a:r>
              <a:rPr lang="en-US" sz="4400" b="1" dirty="0" smtClean="0">
                <a:solidFill>
                  <a:srgbClr val="C00000"/>
                </a:solidFill>
              </a:rPr>
              <a:t>Rome</a:t>
            </a:r>
            <a:r>
              <a:rPr lang="en-US" sz="4400" b="1" dirty="0" smtClean="0"/>
              <a:t>, but the Empire was administratively unified. By addressing one, you were in fact addressing both emperors. The choice of </a:t>
            </a:r>
            <a:r>
              <a:rPr lang="en-US" sz="4400" b="1" dirty="0" err="1" smtClean="0">
                <a:solidFill>
                  <a:srgbClr val="C00000"/>
                </a:solidFill>
              </a:rPr>
              <a:t>vous</a:t>
            </a:r>
            <a:r>
              <a:rPr lang="en-US" sz="4400" b="1" dirty="0" smtClean="0"/>
              <a:t> as a form of address may have been in response to this implicit plurality.</a:t>
            </a:r>
            <a:endParaRPr lang="ar-IQ" sz="4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5400" b="1" i="1" dirty="0" err="1" smtClean="0"/>
              <a:t>Tu</a:t>
            </a:r>
            <a:r>
              <a:rPr lang="en-US" sz="5400" b="1" i="1" dirty="0" smtClean="0"/>
              <a:t> &amp; </a:t>
            </a:r>
            <a:r>
              <a:rPr lang="en-US" sz="5400" b="1" i="1" dirty="0" err="1" smtClean="0"/>
              <a:t>Vous</a:t>
            </a:r>
            <a:r>
              <a:rPr lang="en-US" sz="5400" b="1" i="1" dirty="0" smtClean="0"/>
              <a:t> 4</a:t>
            </a:r>
            <a:endParaRPr lang="ar-IQ" sz="5400" b="1" i="1" dirty="0"/>
          </a:p>
        </p:txBody>
      </p:sp>
      <p:sp>
        <p:nvSpPr>
          <p:cNvPr id="3" name="Content Placeholder 2"/>
          <p:cNvSpPr>
            <a:spLocks noGrp="1"/>
          </p:cNvSpPr>
          <p:nvPr>
            <p:ph idx="1"/>
          </p:nvPr>
        </p:nvSpPr>
        <p:spPr>
          <a:xfrm>
            <a:off x="457200" y="1600200"/>
            <a:ext cx="8229600" cy="4876800"/>
          </a:xfrm>
          <a:solidFill>
            <a:schemeClr val="accent6">
              <a:lumMod val="60000"/>
              <a:lumOff val="40000"/>
            </a:schemeClr>
          </a:solidFill>
        </p:spPr>
        <p:txBody>
          <a:bodyPr>
            <a:normAutofit fontScale="92500"/>
          </a:bodyPr>
          <a:lstStyle/>
          <a:p>
            <a:pPr algn="ctr">
              <a:buNone/>
            </a:pPr>
            <a:r>
              <a:rPr lang="en-US" sz="4400" b="1" dirty="0" smtClean="0"/>
              <a:t>An emperor is also </a:t>
            </a:r>
            <a:r>
              <a:rPr lang="en-US" sz="4400" b="1" dirty="0" smtClean="0">
                <a:solidFill>
                  <a:srgbClr val="C00000"/>
                </a:solidFill>
              </a:rPr>
              <a:t>plural</a:t>
            </a:r>
            <a:r>
              <a:rPr lang="en-US" sz="4400" b="1" dirty="0" smtClean="0"/>
              <a:t> in another sense; he is the </a:t>
            </a:r>
            <a:r>
              <a:rPr lang="en-US" sz="4400" b="1" dirty="0" smtClean="0">
                <a:solidFill>
                  <a:srgbClr val="C00000"/>
                </a:solidFill>
              </a:rPr>
              <a:t>summation</a:t>
            </a:r>
            <a:r>
              <a:rPr lang="en-US" sz="4400" b="1" dirty="0" smtClean="0"/>
              <a:t> of his people and can speak as their representative. Royal persons sometimes say </a:t>
            </a:r>
            <a:r>
              <a:rPr lang="en-US" sz="4400" b="1" dirty="0" smtClean="0">
                <a:solidFill>
                  <a:srgbClr val="C00000"/>
                </a:solidFill>
              </a:rPr>
              <a:t>‘we’ </a:t>
            </a:r>
            <a:r>
              <a:rPr lang="en-US" sz="4400" b="1" dirty="0" smtClean="0"/>
              <a:t>where an ordinary man would</a:t>
            </a:r>
          </a:p>
          <a:p>
            <a:pPr algn="ctr">
              <a:buNone/>
            </a:pPr>
            <a:r>
              <a:rPr lang="en-US" sz="4400" b="1" dirty="0" smtClean="0"/>
              <a:t>say </a:t>
            </a:r>
            <a:r>
              <a:rPr lang="en-US" sz="4400" b="1" dirty="0" smtClean="0">
                <a:solidFill>
                  <a:srgbClr val="C00000"/>
                </a:solidFill>
              </a:rPr>
              <a:t>‘I.’</a:t>
            </a:r>
            <a:endParaRPr lang="ar-IQ" sz="44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i="1" dirty="0" smtClean="0"/>
              <a:t>Asymmetrical  VS Symmetrical  T/V Usage 1</a:t>
            </a:r>
            <a:endParaRPr lang="ar-IQ" b="1" i="1" dirty="0"/>
          </a:p>
        </p:txBody>
      </p:sp>
      <p:sp>
        <p:nvSpPr>
          <p:cNvPr id="3" name="Content Placeholder 2"/>
          <p:cNvSpPr>
            <a:spLocks noGrp="1"/>
          </p:cNvSpPr>
          <p:nvPr>
            <p:ph idx="1"/>
          </p:nvPr>
        </p:nvSpPr>
        <p:spPr>
          <a:xfrm>
            <a:off x="457200" y="1600200"/>
            <a:ext cx="8229600" cy="4876800"/>
          </a:xfrm>
          <a:solidFill>
            <a:schemeClr val="accent6">
              <a:lumMod val="60000"/>
              <a:lumOff val="40000"/>
            </a:schemeClr>
          </a:solidFill>
        </p:spPr>
        <p:txBody>
          <a:bodyPr>
            <a:normAutofit fontScale="77500" lnSpcReduction="20000"/>
          </a:bodyPr>
          <a:lstStyle/>
          <a:p>
            <a:pPr algn="ctr">
              <a:buNone/>
            </a:pPr>
            <a:r>
              <a:rPr lang="en-US" sz="4400" b="1" dirty="0" smtClean="0"/>
              <a:t>The consequence of this usage was that by medieval times the upper classes</a:t>
            </a:r>
          </a:p>
          <a:p>
            <a:pPr algn="ctr">
              <a:buNone/>
            </a:pPr>
            <a:r>
              <a:rPr lang="en-US" sz="4400" b="1" dirty="0" smtClean="0"/>
              <a:t>apparently began to use </a:t>
            </a:r>
            <a:r>
              <a:rPr lang="en-US" sz="4400" b="1" dirty="0" smtClean="0">
                <a:solidFill>
                  <a:srgbClr val="C00000"/>
                </a:solidFill>
              </a:rPr>
              <a:t>V forms </a:t>
            </a:r>
            <a:r>
              <a:rPr lang="en-US" sz="4400" b="1" dirty="0" smtClean="0"/>
              <a:t>with each other to show </a:t>
            </a:r>
            <a:r>
              <a:rPr lang="en-US" sz="4400" b="1" dirty="0" smtClean="0">
                <a:solidFill>
                  <a:srgbClr val="C00000"/>
                </a:solidFill>
              </a:rPr>
              <a:t>mutual respect and</a:t>
            </a:r>
          </a:p>
          <a:p>
            <a:pPr algn="ctr">
              <a:buNone/>
            </a:pPr>
            <a:r>
              <a:rPr lang="en-US" sz="4400" b="1" dirty="0" smtClean="0">
                <a:solidFill>
                  <a:srgbClr val="C00000"/>
                </a:solidFill>
              </a:rPr>
              <a:t>politeness</a:t>
            </a:r>
            <a:r>
              <a:rPr lang="en-US" sz="4400" b="1" dirty="0" smtClean="0"/>
              <a:t>. However, </a:t>
            </a:r>
            <a:r>
              <a:rPr lang="en-US" sz="4400" b="1" dirty="0" smtClean="0">
                <a:solidFill>
                  <a:srgbClr val="C00000"/>
                </a:solidFill>
              </a:rPr>
              <a:t>T forms </a:t>
            </a:r>
            <a:r>
              <a:rPr lang="en-US" sz="4400" b="1" dirty="0" smtClean="0"/>
              <a:t>persisted, so that the </a:t>
            </a:r>
            <a:r>
              <a:rPr lang="en-US" sz="4400" b="1" dirty="0" smtClean="0">
                <a:solidFill>
                  <a:srgbClr val="C00000"/>
                </a:solidFill>
              </a:rPr>
              <a:t>upper classes </a:t>
            </a:r>
            <a:r>
              <a:rPr lang="en-US" sz="4400" b="1" dirty="0" smtClean="0"/>
              <a:t>used </a:t>
            </a:r>
            <a:r>
              <a:rPr lang="en-US" sz="4400" b="1" dirty="0" smtClean="0">
                <a:solidFill>
                  <a:srgbClr val="C00000"/>
                </a:solidFill>
              </a:rPr>
              <a:t>mutual V</a:t>
            </a:r>
            <a:r>
              <a:rPr lang="en-US" sz="4400" b="1" dirty="0" smtClean="0"/>
              <a:t>,</a:t>
            </a:r>
          </a:p>
          <a:p>
            <a:pPr algn="ctr">
              <a:buNone/>
            </a:pPr>
            <a:r>
              <a:rPr lang="en-US" sz="4400" b="1" dirty="0" smtClean="0"/>
              <a:t>the </a:t>
            </a:r>
            <a:r>
              <a:rPr lang="en-US" sz="4400" b="1" dirty="0" smtClean="0">
                <a:solidFill>
                  <a:srgbClr val="C00000"/>
                </a:solidFill>
              </a:rPr>
              <a:t>lower classes </a:t>
            </a:r>
            <a:r>
              <a:rPr lang="en-US" sz="4400" b="1" dirty="0" smtClean="0"/>
              <a:t>used </a:t>
            </a:r>
            <a:r>
              <a:rPr lang="en-US" sz="4400" b="1" dirty="0" smtClean="0">
                <a:solidFill>
                  <a:srgbClr val="C00000"/>
                </a:solidFill>
              </a:rPr>
              <a:t>mutual T</a:t>
            </a:r>
            <a:r>
              <a:rPr lang="en-US" sz="4400" b="1" dirty="0" smtClean="0"/>
              <a:t>, and </a:t>
            </a:r>
          </a:p>
          <a:p>
            <a:pPr algn="ctr">
              <a:buNone/>
            </a:pPr>
            <a:r>
              <a:rPr lang="en-US" sz="4600" b="1" dirty="0" smtClean="0">
                <a:solidFill>
                  <a:srgbClr val="0070C0"/>
                </a:solidFill>
              </a:rPr>
              <a:t>the upper classes addressed the lower</a:t>
            </a:r>
          </a:p>
          <a:p>
            <a:pPr algn="ctr">
              <a:buNone/>
            </a:pPr>
            <a:r>
              <a:rPr lang="en-US" sz="4600" b="1" dirty="0" smtClean="0">
                <a:solidFill>
                  <a:srgbClr val="0070C0"/>
                </a:solidFill>
              </a:rPr>
              <a:t>classes with T but received V.</a:t>
            </a:r>
            <a:endParaRPr lang="ar-IQ" sz="4600" b="1"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i="1" dirty="0" smtClean="0"/>
              <a:t>Asymmetrical  VS Symmetrical  T/V Usage 2</a:t>
            </a:r>
            <a:endParaRPr lang="ar-IQ" b="1" i="1" dirty="0"/>
          </a:p>
        </p:txBody>
      </p:sp>
      <p:sp>
        <p:nvSpPr>
          <p:cNvPr id="3" name="Content Placeholder 2"/>
          <p:cNvSpPr>
            <a:spLocks noGrp="1"/>
          </p:cNvSpPr>
          <p:nvPr>
            <p:ph idx="1"/>
          </p:nvPr>
        </p:nvSpPr>
        <p:spPr>
          <a:xfrm>
            <a:off x="457200" y="1600200"/>
            <a:ext cx="8229600" cy="4876800"/>
          </a:xfrm>
          <a:solidFill>
            <a:schemeClr val="accent6">
              <a:lumMod val="60000"/>
              <a:lumOff val="40000"/>
            </a:schemeClr>
          </a:solidFill>
        </p:spPr>
        <p:txBody>
          <a:bodyPr>
            <a:normAutofit fontScale="77500" lnSpcReduction="20000"/>
          </a:bodyPr>
          <a:lstStyle/>
          <a:p>
            <a:pPr algn="ctr">
              <a:buNone/>
            </a:pPr>
            <a:r>
              <a:rPr lang="en-US" sz="4600" b="1" dirty="0" smtClean="0">
                <a:solidFill>
                  <a:srgbClr val="C00000"/>
                </a:solidFill>
              </a:rPr>
              <a:t>Asymmetrical T/V </a:t>
            </a:r>
            <a:r>
              <a:rPr lang="en-US" sz="4600" b="1" dirty="0" smtClean="0"/>
              <a:t>usage therefore came</a:t>
            </a:r>
          </a:p>
          <a:p>
            <a:pPr algn="ctr">
              <a:buNone/>
            </a:pPr>
            <a:r>
              <a:rPr lang="en-US" sz="4600" b="1" dirty="0" smtClean="0"/>
              <a:t>to symbolize a </a:t>
            </a:r>
            <a:r>
              <a:rPr lang="en-US" sz="4600" b="1" dirty="0" smtClean="0">
                <a:solidFill>
                  <a:srgbClr val="C00000"/>
                </a:solidFill>
              </a:rPr>
              <a:t>power relationship</a:t>
            </a:r>
            <a:r>
              <a:rPr lang="en-US" sz="4600" b="1" dirty="0" smtClean="0"/>
              <a:t>. It was extended to such situations as people</a:t>
            </a:r>
          </a:p>
          <a:p>
            <a:pPr algn="ctr">
              <a:buNone/>
            </a:pPr>
            <a:r>
              <a:rPr lang="en-US" sz="4600" b="1" dirty="0" smtClean="0"/>
              <a:t>to animals, master or mistress to servants, parents to children, priest to penitent,</a:t>
            </a:r>
          </a:p>
          <a:p>
            <a:pPr algn="ctr">
              <a:buNone/>
            </a:pPr>
            <a:r>
              <a:rPr lang="en-US" sz="4600" b="1" dirty="0" smtClean="0"/>
              <a:t>officer to soldier, and even God to angels, with, in each case, the first mentioned</a:t>
            </a:r>
          </a:p>
          <a:p>
            <a:pPr algn="ctr">
              <a:buNone/>
            </a:pPr>
            <a:r>
              <a:rPr lang="en-US" sz="4600" b="1" dirty="0" smtClean="0"/>
              <a:t>giving T but receiving V.</a:t>
            </a:r>
            <a:endParaRPr lang="ar-IQ" sz="4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i="1" dirty="0" smtClean="0"/>
              <a:t>Asymmetrical  VS Symmetrical  T/V Usage 3</a:t>
            </a:r>
            <a:endParaRPr lang="ar-IQ" b="1" i="1" dirty="0"/>
          </a:p>
        </p:txBody>
      </p:sp>
      <p:sp>
        <p:nvSpPr>
          <p:cNvPr id="3" name="Content Placeholder 2"/>
          <p:cNvSpPr>
            <a:spLocks noGrp="1"/>
          </p:cNvSpPr>
          <p:nvPr>
            <p:ph idx="1"/>
          </p:nvPr>
        </p:nvSpPr>
        <p:spPr>
          <a:xfrm>
            <a:off x="457200" y="1447800"/>
            <a:ext cx="8229600" cy="5029200"/>
          </a:xfrm>
          <a:solidFill>
            <a:schemeClr val="accent6">
              <a:lumMod val="60000"/>
              <a:lumOff val="40000"/>
            </a:schemeClr>
          </a:solidFill>
        </p:spPr>
        <p:txBody>
          <a:bodyPr>
            <a:normAutofit fontScale="70000" lnSpcReduction="20000"/>
          </a:bodyPr>
          <a:lstStyle/>
          <a:p>
            <a:pPr algn="ctr">
              <a:buNone/>
            </a:pPr>
            <a:r>
              <a:rPr lang="en-US" sz="4600" b="1" dirty="0" smtClean="0">
                <a:solidFill>
                  <a:srgbClr val="C00000"/>
                </a:solidFill>
              </a:rPr>
              <a:t>Symmetrical V</a:t>
            </a:r>
            <a:r>
              <a:rPr lang="en-US" sz="4600" b="1" dirty="0" smtClean="0"/>
              <a:t> </a:t>
            </a:r>
            <a:r>
              <a:rPr lang="en-US" sz="4600" b="1" dirty="0" smtClean="0">
                <a:solidFill>
                  <a:srgbClr val="C00000"/>
                </a:solidFill>
              </a:rPr>
              <a:t>usage</a:t>
            </a:r>
            <a:r>
              <a:rPr lang="en-US" sz="4600" b="1" dirty="0" smtClean="0"/>
              <a:t> became ‘polite’ usage. This polite usage spread downward in society, but not all the way down, so that in certain classes, </a:t>
            </a:r>
            <a:r>
              <a:rPr lang="en-US" sz="4600" b="1" dirty="0" smtClean="0">
                <a:solidFill>
                  <a:srgbClr val="0070C0"/>
                </a:solidFill>
              </a:rPr>
              <a:t>but never the lowest</a:t>
            </a:r>
            <a:r>
              <a:rPr lang="en-US" sz="4600" b="1" dirty="0" smtClean="0"/>
              <a:t>, </a:t>
            </a:r>
            <a:r>
              <a:rPr lang="en-US" sz="4600" b="1" dirty="0" smtClean="0">
                <a:solidFill>
                  <a:srgbClr val="C00000"/>
                </a:solidFill>
              </a:rPr>
              <a:t>it became expected between husband and wife, parents and children, and lovers. Symmetrical T usage </a:t>
            </a:r>
            <a:r>
              <a:rPr lang="en-US" sz="4600" b="1" dirty="0" smtClean="0"/>
              <a:t>was always available to </a:t>
            </a:r>
            <a:r>
              <a:rPr lang="en-US" sz="4600" b="1" dirty="0" smtClean="0">
                <a:solidFill>
                  <a:srgbClr val="C00000"/>
                </a:solidFill>
              </a:rPr>
              <a:t>show intimacy</a:t>
            </a:r>
            <a:r>
              <a:rPr lang="en-US" sz="4600" b="1" dirty="0" smtClean="0"/>
              <a:t>, and its use for that purpose also spread to situations in which two people agreed they had strong common interests, i.e., a feeling of solidarity.</a:t>
            </a:r>
            <a:endParaRPr lang="ar-IQ" sz="4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i="1" dirty="0" smtClean="0"/>
              <a:t>Asymmetrical  VS Symmetrical  T/V Usage 4</a:t>
            </a:r>
            <a:endParaRPr lang="ar-IQ" b="1" i="1" dirty="0"/>
          </a:p>
        </p:txBody>
      </p:sp>
      <p:sp>
        <p:nvSpPr>
          <p:cNvPr id="3" name="Content Placeholder 2"/>
          <p:cNvSpPr>
            <a:spLocks noGrp="1"/>
          </p:cNvSpPr>
          <p:nvPr>
            <p:ph idx="1"/>
          </p:nvPr>
        </p:nvSpPr>
        <p:spPr>
          <a:xfrm>
            <a:off x="457200" y="1447800"/>
            <a:ext cx="8229600" cy="5029200"/>
          </a:xfrm>
          <a:solidFill>
            <a:schemeClr val="accent6">
              <a:lumMod val="60000"/>
              <a:lumOff val="40000"/>
            </a:schemeClr>
          </a:solidFill>
        </p:spPr>
        <p:txBody>
          <a:bodyPr>
            <a:normAutofit fontScale="62500" lnSpcReduction="20000"/>
          </a:bodyPr>
          <a:lstStyle/>
          <a:p>
            <a:pPr algn="ctr">
              <a:buNone/>
            </a:pPr>
            <a:r>
              <a:rPr lang="en-US" sz="4600" b="1" dirty="0" smtClean="0"/>
              <a:t>The </a:t>
            </a:r>
            <a:r>
              <a:rPr lang="en-US" sz="4600" b="1" dirty="0" smtClean="0">
                <a:solidFill>
                  <a:srgbClr val="C00000"/>
                </a:solidFill>
              </a:rPr>
              <a:t>mutual T for solidarity </a:t>
            </a:r>
            <a:r>
              <a:rPr lang="en-US" sz="4600" b="1" dirty="0" smtClean="0"/>
              <a:t>gradually came to replace the </a:t>
            </a:r>
            <a:r>
              <a:rPr lang="en-US" sz="4600" b="1" dirty="0" smtClean="0">
                <a:solidFill>
                  <a:srgbClr val="C00000"/>
                </a:solidFill>
              </a:rPr>
              <a:t>mutual V of politeness</a:t>
            </a:r>
            <a:r>
              <a:rPr lang="en-US" sz="4600" b="1" dirty="0" smtClean="0"/>
              <a:t>, since </a:t>
            </a:r>
            <a:r>
              <a:rPr lang="en-US" sz="4600" b="1" dirty="0" smtClean="0">
                <a:solidFill>
                  <a:srgbClr val="C00000"/>
                </a:solidFill>
              </a:rPr>
              <a:t>solidarity is often more important than politeness in personal relationships</a:t>
            </a:r>
            <a:r>
              <a:rPr lang="en-US" sz="4600" b="1" dirty="0" smtClean="0"/>
              <a:t>. Moreover, the use of the </a:t>
            </a:r>
            <a:r>
              <a:rPr lang="en-US" sz="4600" b="1" dirty="0" smtClean="0">
                <a:solidFill>
                  <a:srgbClr val="C00000"/>
                </a:solidFill>
              </a:rPr>
              <a:t>asymmetrical T/V </a:t>
            </a:r>
            <a:r>
              <a:rPr lang="en-US" sz="4600" b="1" dirty="0" smtClean="0"/>
              <a:t>to express power decreased and </a:t>
            </a:r>
            <a:r>
              <a:rPr lang="en-US" sz="4600" b="1" dirty="0" smtClean="0">
                <a:solidFill>
                  <a:srgbClr val="C00000"/>
                </a:solidFill>
              </a:rPr>
              <a:t>mutual V</a:t>
            </a:r>
            <a:r>
              <a:rPr lang="en-US" sz="4600" b="1" dirty="0" smtClean="0"/>
              <a:t> was often used in its place, as between officer and soldier. Today we can still find</a:t>
            </a:r>
          </a:p>
          <a:p>
            <a:pPr algn="ctr">
              <a:buNone/>
            </a:pPr>
            <a:r>
              <a:rPr lang="en-US" sz="4600" b="1" dirty="0" smtClean="0">
                <a:solidFill>
                  <a:srgbClr val="C00000"/>
                </a:solidFill>
              </a:rPr>
              <a:t>asymmetrical T/V </a:t>
            </a:r>
            <a:r>
              <a:rPr lang="en-US" sz="4600" b="1" dirty="0" smtClean="0"/>
              <a:t>uses, but solidarity has tended to replace power, so that now </a:t>
            </a:r>
            <a:r>
              <a:rPr lang="en-US" sz="4600" b="1" dirty="0" smtClean="0">
                <a:solidFill>
                  <a:srgbClr val="C00000"/>
                </a:solidFill>
              </a:rPr>
              <a:t>mutual T</a:t>
            </a:r>
            <a:r>
              <a:rPr lang="en-US" sz="4600" b="1" dirty="0" smtClean="0"/>
              <a:t> is found quite often in relationships which previously had asymmetrical usage, e.g., father and son, and employer and employee.</a:t>
            </a:r>
            <a:endParaRPr lang="ar-IQ" sz="4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2144</Words>
  <Application>Microsoft Office PowerPoint</Application>
  <PresentationFormat>On-screen Show (4:3)</PresentationFormat>
  <Paragraphs>116</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Politeness and Solidarity </vt:lpstr>
      <vt:lpstr>Tu &amp; Vous 1</vt:lpstr>
      <vt:lpstr>Tu &amp; Vous 2</vt:lpstr>
      <vt:lpstr>Tu &amp; Vous 3</vt:lpstr>
      <vt:lpstr>Tu &amp; Vous 4</vt:lpstr>
      <vt:lpstr>Asymmetrical  VS Symmetrical  T/V Usage 1</vt:lpstr>
      <vt:lpstr>Asymmetrical  VS Symmetrical  T/V Usage 2</vt:lpstr>
      <vt:lpstr>Asymmetrical  VS Symmetrical  T/V Usage 3</vt:lpstr>
      <vt:lpstr>Asymmetrical  VS Symmetrical  T/V Usage 4</vt:lpstr>
      <vt:lpstr>Asymmetrical  VS Symmetrical  T/V Usage 5</vt:lpstr>
      <vt:lpstr>Does English have active T/V distinction?</vt:lpstr>
      <vt:lpstr>Address Terms 1 </vt:lpstr>
      <vt:lpstr>Address Terms 2 </vt:lpstr>
      <vt:lpstr>Address Terms 3 </vt:lpstr>
      <vt:lpstr>Address Terms 4 </vt:lpstr>
      <vt:lpstr>Is the address process symmetrical or asymmetrical?</vt:lpstr>
      <vt:lpstr>Address Terms 5</vt:lpstr>
      <vt:lpstr>Address Terms 6</vt:lpstr>
      <vt:lpstr>Politeness  </vt:lpstr>
      <vt:lpstr>Slide 20</vt:lpstr>
      <vt:lpstr>Slide 21</vt:lpstr>
      <vt:lpstr>Slide 22</vt:lpstr>
      <vt:lpstr>Slide 23</vt:lpstr>
      <vt:lpstr>Slide 24</vt:lpstr>
      <vt:lpstr>Slide 25</vt:lpstr>
      <vt:lpstr>Slide 26</vt:lpstr>
      <vt:lpstr>What is politeness? </vt:lpstr>
      <vt:lpstr>Types of politeness </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Politeness and Solidarity </dc:title>
  <dc:creator>Mahdi Al -Asadi</dc:creator>
  <cp:lastModifiedBy>toshbai</cp:lastModifiedBy>
  <cp:revision>71</cp:revision>
  <dcterms:created xsi:type="dcterms:W3CDTF">2006-08-16T00:00:00Z</dcterms:created>
  <dcterms:modified xsi:type="dcterms:W3CDTF">2018-04-19T02:06:10Z</dcterms:modified>
</cp:coreProperties>
</file>